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13_C1EEC79B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6" r:id="rId6"/>
    <p:sldId id="267" r:id="rId7"/>
    <p:sldId id="265" r:id="rId8"/>
    <p:sldId id="270" r:id="rId9"/>
    <p:sldId id="276" r:id="rId10"/>
    <p:sldId id="269" r:id="rId11"/>
    <p:sldId id="278" r:id="rId12"/>
    <p:sldId id="271" r:id="rId13"/>
    <p:sldId id="273" r:id="rId14"/>
    <p:sldId id="272" r:id="rId15"/>
    <p:sldId id="274" r:id="rId16"/>
    <p:sldId id="275" r:id="rId17"/>
    <p:sldId id="261" r:id="rId18"/>
    <p:sldId id="277" r:id="rId19"/>
    <p:sldId id="262" r:id="rId20"/>
    <p:sldId id="263" r:id="rId21"/>
    <p:sldId id="279" r:id="rId22"/>
  </p:sldIdLst>
  <p:sldSz cx="12192000" cy="6858000"/>
  <p:notesSz cx="6858000" cy="9144000"/>
  <p:embeddedFontLst>
    <p:embeddedFont>
      <p:font typeface="ONE 모바일고딕 Title" panose="00000500000000000000" pitchFamily="2" charset="-127"/>
      <p:regular r:id="rId24"/>
    </p:embeddedFont>
    <p:embeddedFont>
      <p:font typeface="ONE 모바일고딕 Title OTF" panose="00000500000000000000" pitchFamily="50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67C7A0B-E378-6C87-9B3F-91DF024CF94E}" name="정 지윤" initials="정지" userId="9fc48510bb168c1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9BF0"/>
    <a:srgbClr val="6FD323"/>
    <a:srgbClr val="F6C414"/>
    <a:srgbClr val="FF4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comments/modernComment_113_C1EEC79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31828B3-1BA9-4BC8-B996-F847B5167E75}" authorId="{E67C7A0B-E378-6C87-9B3F-91DF024CF94E}" created="2021-09-29T00:55:51.5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253651355" sldId="275"/>
      <ac:spMk id="28" creationId="{F5101D14-8336-4410-A9B9-8E778258946A}"/>
    </ac:deMkLst>
    <p188:txBody>
      <a:bodyPr/>
      <a:lstStyle/>
      <a:p>
        <a:r>
          <a:rPr lang="ko-KR" altLang="en-US"/>
          <a:t>display: table-cell; 속성으로 인해 flex: nowrap을 사용할 수 없어 overflow를 사용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47A37-574E-416E-BBEF-3794FCF319D6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61E39-AEA5-4EB6-B54D-669DB7FEEE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725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D5C41-C1A5-45E3-8EE9-81FE08261C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8AD3BE-1969-4A05-A7C0-E3CF2F27C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64184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4D12E5-80F7-4E23-B2F2-83F33E710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3B0ADD-3D8C-4C34-A014-114044222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DF30BB-DE8B-4CC1-9219-21EAE7601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72CFB2A-224C-46AF-ADE1-61C970D24A19}"/>
              </a:ext>
            </a:extLst>
          </p:cNvPr>
          <p:cNvGrpSpPr/>
          <p:nvPr userDrawn="1"/>
        </p:nvGrpSpPr>
        <p:grpSpPr>
          <a:xfrm>
            <a:off x="3227032" y="2441103"/>
            <a:ext cx="5757170" cy="564689"/>
            <a:chOff x="3227032" y="2441103"/>
            <a:chExt cx="5757170" cy="564689"/>
          </a:xfrm>
        </p:grpSpPr>
        <p:pic>
          <p:nvPicPr>
            <p:cNvPr id="8" name="그림 7" descr="무기, 해파리이(가) 표시된 사진&#10;&#10;자동 생성된 설명">
              <a:extLst>
                <a:ext uri="{FF2B5EF4-FFF2-40B4-BE49-F238E27FC236}">
                  <a16:creationId xmlns:a16="http://schemas.microsoft.com/office/drawing/2014/main" id="{8B1D66A4-E54E-4A9B-8EFC-CD56559A6E2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7032" y="2928399"/>
              <a:ext cx="5757170" cy="773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A03CD2-250D-43FA-BB89-723A83A7D65F}"/>
                </a:ext>
              </a:extLst>
            </p:cNvPr>
            <p:cNvSpPr txBox="1"/>
            <p:nvPr userDrawn="1"/>
          </p:nvSpPr>
          <p:spPr>
            <a:xfrm>
              <a:off x="3227032" y="2441103"/>
              <a:ext cx="57571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Guro</a:t>
              </a:r>
              <a:r>
                <a:rPr lang="en-US" altLang="ko-KR" sz="2000" b="1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</a:t>
              </a:r>
              <a:r>
                <a:rPr lang="en-US" altLang="ko-KR" sz="2000" b="1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Hangdong</a:t>
              </a:r>
              <a:r>
                <a:rPr lang="en-US" altLang="ko-KR" sz="2000" b="1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Waldorf Kindergarten</a:t>
              </a:r>
              <a:endParaRPr lang="ko-KR" altLang="en-US" sz="18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8151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EF192C-5E84-430B-9C83-47BA8068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386F69-AE68-4EAF-9771-F6B48FC64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19086F-6808-4E86-83AE-228B2F118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63B6A4-AD2C-4E88-8463-FAE0488A6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44FD1-CDC6-43B2-A2A3-C6CFCA35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556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B9CA24-3A93-4CE7-8D07-2E353712BB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D60351-18B6-4C14-9E8B-B8FC1CEE0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B6BC38-9A64-445C-A4A1-6F2DD3E73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7E80B0-9176-4D48-A80C-5B770514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903AB4-330A-4301-B957-721B67DE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871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77DA5-CF84-4D56-A3D6-26B688066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5DFFFF-03DB-4129-B41E-89F496734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642EEF-3E3A-4D59-BFD7-C0237163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00F3DE-114C-4ED4-96C6-E30E5CCA4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583058-E064-4E22-8786-E012A373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무기, 해파리이(가) 표시된 사진&#10;&#10;자동 생성된 설명">
            <a:extLst>
              <a:ext uri="{FF2B5EF4-FFF2-40B4-BE49-F238E27FC236}">
                <a16:creationId xmlns:a16="http://schemas.microsoft.com/office/drawing/2014/main" id="{A8C1499B-BB97-43F3-8AEF-E66B4692B4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341"/>
            <a:ext cx="12192000" cy="11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1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266A3-D211-408F-8B06-DAF586E6C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0A9234-1CE0-4009-A6E5-C763BE3D4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BDD38A-971B-4BC3-BF45-A9C3A9D2B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A02EC9-2BE8-4560-BDBE-3781E9BD3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A4B1A2-FFB5-4A61-BD4A-8620860A9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624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772E2-7035-4677-823B-DD627FBEC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ACAD79-CC75-477C-8E08-694485A22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B60785-0D6B-4D9F-8FAC-D5F1CBEB5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A40180-8A44-488B-96C8-A95E1EA11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DBA1B7-D9EE-44C7-98C9-521B3232E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80CF7B-5908-43E3-9B6C-F243F2222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488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DB272-DC4C-4724-A394-83651976E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37BCAD-2870-4B5C-82B5-406AF2970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85696C-F725-429A-A4E4-90494E45E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A01C9F3-9813-4644-8E2A-060E40E5F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A09DF8-CAD5-4F28-8257-951538E9E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846900-8297-46E4-95BC-913DA991F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995447-56B3-4CFC-8889-F03D674F5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859E6C-D296-4B14-BAC7-FA600CBFC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53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F4BB25-4674-4ED0-A7C1-750D59F84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E7DEFD-AD2B-48D2-8D6A-3E7D62D73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4222F8-284C-4DF4-B306-F43BF6D6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9B793C-08B6-4E40-A8E4-19F2D88AC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15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AEC7E2-42A4-47D7-92DD-399030BA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12EC22-1B90-483D-9285-D02E5F8A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D2804A-A75E-4CBB-8882-F1A035A1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71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53C91-266B-401E-BFCE-6238B39BB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F935F5-8AD1-480D-A194-219CCD137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E5AAA-9C31-4B61-87E9-8A9B194F1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5FD95-EC5A-4799-B32E-C27BE3028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5FA614-EC02-4E01-B715-C697C2054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2D17A1-3E46-4D8F-AFBE-C8D3BB3E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13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CA89D-258F-4186-9375-9D260536C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5B53C86-2CC8-4FAA-A515-D636A660A7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6E28C5-E1C2-49DB-AF3C-2DEC84E378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3393CA-0512-43FD-B1E1-9E8779961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414F8B-D233-4E3D-92E8-E9BAB482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54422F-216A-4EEF-935B-674835178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3954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D7344C-56B3-489E-957F-8AD3A44B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DCE7E4-7632-44C4-ACAA-8E4B4343C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77A9B-49F8-4A02-9B31-57EA24565F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F603D-B635-4225-B51E-32F101EF5FDD}" type="datetimeFigureOut">
              <a:rPr lang="ko-KR" altLang="en-US" smtClean="0"/>
              <a:t>2021-09-29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05C292-6FF3-46D3-86DD-3F7DFAFAE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79CFD0-1237-4895-A1CF-90CF339379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9058D-1D11-418D-9304-88DE0D6758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3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8/10/relationships/comments" Target="../comments/modernComment_113_C1EEC79B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anwaldorf.com/f_waldor.php?mode=aim" TargetMode="External"/><Relationship Id="rId2" Type="http://schemas.openxmlformats.org/officeDocument/2006/relationships/hyperlink" Target="https://awschool.co.k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lympiawaldorf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mweb.me/" TargetMode="External"/><Relationship Id="rId2" Type="http://schemas.openxmlformats.org/officeDocument/2006/relationships/hyperlink" Target="https://creatorlink.net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9B793D-982A-4ACB-90E5-E563C8CB1EB0}"/>
              </a:ext>
            </a:extLst>
          </p:cNvPr>
          <p:cNvSpPr txBox="1"/>
          <p:nvPr/>
        </p:nvSpPr>
        <p:spPr>
          <a:xfrm>
            <a:off x="3222594" y="3142697"/>
            <a:ext cx="57083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9</a:t>
            </a:r>
            <a:r>
              <a:rPr lang="ko-KR" altLang="en-US" b="1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조</a:t>
            </a:r>
            <a:endParaRPr lang="en-US" altLang="ko-KR" b="1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algn="ctr"/>
            <a:endParaRPr lang="en-US" altLang="ko-KR" b="1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algn="ctr"/>
            <a:r>
              <a:rPr lang="ko-KR" altLang="en-US" b="1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김선아  정지윤  </a:t>
            </a:r>
            <a:r>
              <a:rPr lang="ko-KR" altLang="en-US" b="1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송태민</a:t>
            </a:r>
            <a:r>
              <a:rPr lang="ko-KR" altLang="en-US" b="1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 </a:t>
            </a:r>
            <a:r>
              <a:rPr lang="ko-KR" altLang="en-US" b="1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성건호</a:t>
            </a:r>
            <a:endParaRPr lang="en-US" altLang="ko-KR" b="1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289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3.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요구 정의서 작성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개발자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to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  <a:endParaRPr lang="ko-KR" altLang="en-US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2AD795-A4F3-4987-8AA3-9B34383BC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589" y="1830541"/>
            <a:ext cx="10100150" cy="464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064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4.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기본 레이아웃 통일 작업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FE083E-2F50-4C6E-AC44-947C5DD1CD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" t="15408" r="-87" b="31115"/>
          <a:stretch/>
        </p:blipFill>
        <p:spPr>
          <a:xfrm>
            <a:off x="987785" y="1987441"/>
            <a:ext cx="5253217" cy="427131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E0B0760-D6B8-47A0-BA84-C93805733A90}"/>
              </a:ext>
            </a:extLst>
          </p:cNvPr>
          <p:cNvSpPr/>
          <p:nvPr/>
        </p:nvSpPr>
        <p:spPr>
          <a:xfrm>
            <a:off x="1766656" y="4580878"/>
            <a:ext cx="4474346" cy="1677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A455000-7302-4D02-A868-4988CCBA2530}"/>
              </a:ext>
            </a:extLst>
          </p:cNvPr>
          <p:cNvSpPr txBox="1">
            <a:spLocks/>
          </p:cNvSpPr>
          <p:nvPr/>
        </p:nvSpPr>
        <p:spPr>
          <a:xfrm>
            <a:off x="6540849" y="1987441"/>
            <a:ext cx="4990506" cy="3481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300000"/>
              </a:lnSpc>
              <a:buFont typeface="+mj-lt"/>
              <a:buAutoNum type="arabicParenR"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배너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457200" indent="-457200">
              <a:lnSpc>
                <a:spcPct val="300000"/>
              </a:lnSpc>
              <a:buFont typeface="+mj-lt"/>
              <a:buAutoNum type="arabicParenR"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좌측 서브 메뉴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아이콘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영문 명칭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</a:p>
          <a:p>
            <a:pPr marL="457200" indent="-457200">
              <a:lnSpc>
                <a:spcPct val="300000"/>
              </a:lnSpc>
              <a:buFont typeface="+mj-lt"/>
              <a:buAutoNum type="arabicParenR"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메뉴 네비게이션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457200" indent="-457200">
              <a:lnSpc>
                <a:spcPct val="300000"/>
              </a:lnSpc>
              <a:buFont typeface="+mj-lt"/>
              <a:buAutoNum type="arabicParenR"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457200" indent="-457200">
              <a:lnSpc>
                <a:spcPct val="300000"/>
              </a:lnSpc>
              <a:buFont typeface="+mj-lt"/>
              <a:buAutoNum type="arabicParenR"/>
            </a:pP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20F91BD-B424-45C5-8D9B-28A70E12470D}"/>
              </a:ext>
            </a:extLst>
          </p:cNvPr>
          <p:cNvSpPr/>
          <p:nvPr/>
        </p:nvSpPr>
        <p:spPr>
          <a:xfrm>
            <a:off x="2778711" y="2268245"/>
            <a:ext cx="355106" cy="35510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1</a:t>
            </a:r>
            <a:endParaRPr lang="ko-KR" altLang="en-US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B78BFD-66AD-4C5E-8676-454422A93DA7}"/>
              </a:ext>
            </a:extLst>
          </p:cNvPr>
          <p:cNvSpPr/>
          <p:nvPr/>
        </p:nvSpPr>
        <p:spPr>
          <a:xfrm>
            <a:off x="1861721" y="4403325"/>
            <a:ext cx="355106" cy="35510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2</a:t>
            </a:r>
            <a:endParaRPr lang="ko-KR" altLang="en-US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F0BF43-8EDB-4798-94AC-E47F2D846B0B}"/>
              </a:ext>
            </a:extLst>
          </p:cNvPr>
          <p:cNvSpPr/>
          <p:nvPr/>
        </p:nvSpPr>
        <p:spPr>
          <a:xfrm>
            <a:off x="4759911" y="3792506"/>
            <a:ext cx="355106" cy="35510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3</a:t>
            </a:r>
            <a:endParaRPr lang="ko-KR" altLang="en-US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9692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5.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과정 중 변경사항 및 특이사항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E1613DB-5F3F-4072-9966-1BAF93E54B2C}"/>
              </a:ext>
            </a:extLst>
          </p:cNvPr>
          <p:cNvSpPr txBox="1">
            <a:spLocks/>
          </p:cNvSpPr>
          <p:nvPr/>
        </p:nvSpPr>
        <p:spPr>
          <a:xfrm>
            <a:off x="882589" y="1830541"/>
            <a:ext cx="10648766" cy="31054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arenBoth"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전체적인 폰트 변경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로고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-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예쁜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민경체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백의의 천사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로 변경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(‘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ㅂ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 불명확하게 나타남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메뉴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백의의 천사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좌측 서브 메뉴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-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암스테르담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임의 적용했으나 클라이언트 승인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o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컨텐츠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맑은 고딕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-&gt;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나눔 바른 고딕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으로 대체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html, 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css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코드를 이용해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&lt;header&gt;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영역의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&lt;style&gt;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태그에서 작성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en-US" altLang="ko-KR" sz="2000" dirty="0">
                <a:solidFill>
                  <a:srgbClr val="0070C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@font-face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지시어와 각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위젯에 적용된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class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명을 개발자 도구로 탐색해 각 요소에 적용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051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5.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과정 중 변경사항 및 특이사항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51F380A-58C3-46F8-A2B4-9AE0D442E35C}"/>
              </a:ext>
            </a:extLst>
          </p:cNvPr>
          <p:cNvSpPr txBox="1">
            <a:spLocks/>
          </p:cNvSpPr>
          <p:nvPr/>
        </p:nvSpPr>
        <p:spPr>
          <a:xfrm>
            <a:off x="882589" y="1848570"/>
            <a:ext cx="10648766" cy="4529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arenBoth"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전체적인 폰트 변경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서브 페이지 배너 삽입 문구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- ‘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Bareun_hipi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임의 적용했으나 클라이언트 승인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o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후에 클라이언트가 쉽게 배경 이미지를 교체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문구를 수정할 수 있도록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웹빌더에서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제공되는 위젯을 그대로 사용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배너 안에 삽입된 문구는 위젯 자체에서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html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코드를 작성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class="banner＂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로 클래스화 해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폰트 적용을 제외한 배치작업을 진행 후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다른 페이지의 배너에 동일하게 적용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폰트 적용은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&lt;header&gt;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영역의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&lt;style&gt;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태그에서 작성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882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5.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과정 중 변경사항 및 특이사항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AE3FB49-C943-46EC-AAE4-BAA3F4F3B96A}"/>
              </a:ext>
            </a:extLst>
          </p:cNvPr>
          <p:cNvSpPr txBox="1">
            <a:spLocks/>
          </p:cNvSpPr>
          <p:nvPr/>
        </p:nvSpPr>
        <p:spPr>
          <a:xfrm>
            <a:off x="882589" y="1830541"/>
            <a:ext cx="10648766" cy="4155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(2)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메뉴 간격 조정 요청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9AAE585-312C-4EFC-96F4-98A2387636D6}"/>
              </a:ext>
            </a:extLst>
          </p:cNvPr>
          <p:cNvGrpSpPr/>
          <p:nvPr/>
        </p:nvGrpSpPr>
        <p:grpSpPr>
          <a:xfrm>
            <a:off x="976543" y="2415382"/>
            <a:ext cx="8744505" cy="3474854"/>
            <a:chOff x="976543" y="2415382"/>
            <a:chExt cx="8744505" cy="347485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193690C-88AE-4ADC-8169-C39540176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543" y="2415382"/>
              <a:ext cx="8744505" cy="1295484"/>
            </a:xfrm>
            <a:prstGeom prst="rect">
              <a:avLst/>
            </a:prstGeom>
          </p:spPr>
        </p:pic>
        <p:pic>
          <p:nvPicPr>
            <p:cNvPr id="8" name="그림 7" descr="텍스트이(가) 표시된 사진&#10;&#10;자동 생성된 설명">
              <a:extLst>
                <a:ext uri="{FF2B5EF4-FFF2-40B4-BE49-F238E27FC236}">
                  <a16:creationId xmlns:a16="http://schemas.microsoft.com/office/drawing/2014/main" id="{4A1F4669-8BE9-4B03-9165-5FADF57B85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68" b="51813"/>
            <a:stretch/>
          </p:blipFill>
          <p:spPr>
            <a:xfrm>
              <a:off x="976543" y="4530310"/>
              <a:ext cx="8744505" cy="1295484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2BF78FC-1B1F-4E9D-8C1F-C068729DD9FB}"/>
                </a:ext>
              </a:extLst>
            </p:cNvPr>
            <p:cNvSpPr/>
            <p:nvPr/>
          </p:nvSpPr>
          <p:spPr>
            <a:xfrm>
              <a:off x="3773010" y="3258105"/>
              <a:ext cx="3169327" cy="45276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D153F29-5D8E-4DA4-85AB-46CA864FA34B}"/>
                </a:ext>
              </a:extLst>
            </p:cNvPr>
            <p:cNvSpPr/>
            <p:nvPr/>
          </p:nvSpPr>
          <p:spPr>
            <a:xfrm>
              <a:off x="2637407" y="5437475"/>
              <a:ext cx="5440532" cy="45276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" name="화살표: 아래쪽 1">
              <a:extLst>
                <a:ext uri="{FF2B5EF4-FFF2-40B4-BE49-F238E27FC236}">
                  <a16:creationId xmlns:a16="http://schemas.microsoft.com/office/drawing/2014/main" id="{96FBCE92-70CC-4510-88FA-AD790BA7A49D}"/>
                </a:ext>
              </a:extLst>
            </p:cNvPr>
            <p:cNvSpPr/>
            <p:nvPr/>
          </p:nvSpPr>
          <p:spPr>
            <a:xfrm>
              <a:off x="5218545" y="3980873"/>
              <a:ext cx="314037" cy="378691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7D25CDF-AEA5-4C03-991F-A7A56DD74B7D}"/>
                </a:ext>
              </a:extLst>
            </p:cNvPr>
            <p:cNvSpPr/>
            <p:nvPr/>
          </p:nvSpPr>
          <p:spPr>
            <a:xfrm>
              <a:off x="8077939" y="4812145"/>
              <a:ext cx="327152" cy="1477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8714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5.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과정 중 변경사항 및 특이사항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AE3FB49-C943-46EC-AAE4-BAA3F4F3B96A}"/>
              </a:ext>
            </a:extLst>
          </p:cNvPr>
          <p:cNvSpPr txBox="1">
            <a:spLocks/>
          </p:cNvSpPr>
          <p:nvPr/>
        </p:nvSpPr>
        <p:spPr>
          <a:xfrm>
            <a:off x="882589" y="1830541"/>
            <a:ext cx="10648766" cy="4155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(3) 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교육과정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리듬활동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페이지에 마우스 애니메이션 설정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69C2EB9-A767-4189-913D-416F45CBA637}"/>
              </a:ext>
            </a:extLst>
          </p:cNvPr>
          <p:cNvGrpSpPr/>
          <p:nvPr/>
        </p:nvGrpSpPr>
        <p:grpSpPr>
          <a:xfrm>
            <a:off x="1050523" y="2246050"/>
            <a:ext cx="10792288" cy="4483224"/>
            <a:chOff x="1050523" y="2246050"/>
            <a:chExt cx="10792288" cy="448322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8F93886-E534-4C07-A4E8-7F412A32A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0523" y="2246050"/>
              <a:ext cx="6655294" cy="2682109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92188EF-0E7A-46A0-AB94-70B2AFDD7718}"/>
                </a:ext>
              </a:extLst>
            </p:cNvPr>
            <p:cNvSpPr/>
            <p:nvPr/>
          </p:nvSpPr>
          <p:spPr>
            <a:xfrm>
              <a:off x="1050523" y="2751028"/>
              <a:ext cx="2056661" cy="197084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내용 개체 틀 2">
              <a:extLst>
                <a:ext uri="{FF2B5EF4-FFF2-40B4-BE49-F238E27FC236}">
                  <a16:creationId xmlns:a16="http://schemas.microsoft.com/office/drawing/2014/main" id="{EB3FFA26-1D66-4E9F-816D-4B264CE1B9EE}"/>
                </a:ext>
              </a:extLst>
            </p:cNvPr>
            <p:cNvSpPr txBox="1">
              <a:spLocks/>
            </p:cNvSpPr>
            <p:nvPr/>
          </p:nvSpPr>
          <p:spPr>
            <a:xfrm>
              <a:off x="7847860" y="2651937"/>
              <a:ext cx="3994951" cy="227622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웹빌더에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내장된 위젯을 사용해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overlay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되는 이미지를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-&gt;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삽입된 이미지 크기가 원하는 사이즈보다 확대된 상태로 나타나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&lt;header&gt;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영역의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&lt;style&gt;</a:t>
              </a:r>
              <a:r>
                <a:rPr lang="ko-KR" altLang="en-US" sz="2000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태그에아래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코드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919E0B1-5F6C-4AB1-9608-9FED0A91E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79363" y="4928159"/>
              <a:ext cx="5931764" cy="1801115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441092A-ED24-4FA4-914E-96ED8F513A05}"/>
                </a:ext>
              </a:extLst>
            </p:cNvPr>
            <p:cNvSpPr/>
            <p:nvPr/>
          </p:nvSpPr>
          <p:spPr>
            <a:xfrm>
              <a:off x="5780265" y="5828717"/>
              <a:ext cx="2262904" cy="2081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1271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5.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과정 중 변경사항 및 특이 사항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AE3FB49-C943-46EC-AAE4-BAA3F4F3B96A}"/>
              </a:ext>
            </a:extLst>
          </p:cNvPr>
          <p:cNvSpPr txBox="1">
            <a:spLocks/>
          </p:cNvSpPr>
          <p:nvPr/>
        </p:nvSpPr>
        <p:spPr>
          <a:xfrm>
            <a:off x="882589" y="1830541"/>
            <a:ext cx="10648766" cy="4155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(4)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브라우저 창 크기 축소 시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로고 틀어짐 수정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CB26DB5-20EB-4CD0-82DF-6AE88CA05E74}"/>
              </a:ext>
            </a:extLst>
          </p:cNvPr>
          <p:cNvGrpSpPr/>
          <p:nvPr/>
        </p:nvGrpSpPr>
        <p:grpSpPr>
          <a:xfrm>
            <a:off x="882588" y="2246050"/>
            <a:ext cx="11146655" cy="4356620"/>
            <a:chOff x="882588" y="2246050"/>
            <a:chExt cx="11146655" cy="4356620"/>
          </a:xfrm>
        </p:grpSpPr>
        <p:pic>
          <p:nvPicPr>
            <p:cNvPr id="3" name="그림 2" descr="텍스트이(가) 표시된 사진&#10;&#10;자동 생성된 설명">
              <a:extLst>
                <a:ext uri="{FF2B5EF4-FFF2-40B4-BE49-F238E27FC236}">
                  <a16:creationId xmlns:a16="http://schemas.microsoft.com/office/drawing/2014/main" id="{F8E4DFB2-967A-4533-86FF-F31CD431D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588" y="2502450"/>
              <a:ext cx="4648199" cy="278346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8985418-A823-4096-AE92-5D5B71CDD6C5}"/>
                </a:ext>
              </a:extLst>
            </p:cNvPr>
            <p:cNvSpPr/>
            <p:nvPr/>
          </p:nvSpPr>
          <p:spPr>
            <a:xfrm>
              <a:off x="1256190" y="4087640"/>
              <a:ext cx="4274597" cy="119827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49D114C-686F-4FFD-B52D-76D3B5C78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2214" y="2246050"/>
              <a:ext cx="6210627" cy="3453318"/>
            </a:xfrm>
            <a:prstGeom prst="rect">
              <a:avLst/>
            </a:prstGeom>
          </p:spPr>
        </p:pic>
        <p:sp>
          <p:nvSpPr>
            <p:cNvPr id="28" name="내용 개체 틀 2">
              <a:extLst>
                <a:ext uri="{FF2B5EF4-FFF2-40B4-BE49-F238E27FC236}">
                  <a16:creationId xmlns:a16="http://schemas.microsoft.com/office/drawing/2014/main" id="{F5101D14-8336-4410-A9B9-8E778258946A}"/>
                </a:ext>
              </a:extLst>
            </p:cNvPr>
            <p:cNvSpPr txBox="1">
              <a:spLocks/>
            </p:cNvSpPr>
            <p:nvPr/>
          </p:nvSpPr>
          <p:spPr>
            <a:xfrm>
              <a:off x="1563950" y="5699368"/>
              <a:ext cx="10465293" cy="9033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.inline-col-group {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solidFill>
                    <a:srgbClr val="0070C0"/>
                  </a:solidFill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overflow: visible; text-overflow: unset; white-space: </a:t>
              </a:r>
              <a:r>
                <a:rPr lang="en-US" altLang="ko-KR" sz="2000" dirty="0" err="1">
                  <a:solidFill>
                    <a:srgbClr val="0070C0"/>
                  </a:solidFill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nowrap</a:t>
              </a:r>
              <a:r>
                <a:rPr lang="en-US" altLang="ko-KR" sz="2000" dirty="0">
                  <a:solidFill>
                    <a:srgbClr val="0070C0"/>
                  </a:solidFill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;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}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삽입해 뒤틀림 방지  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65135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9B381B1-6FE2-4B62-8B6C-09C9E000A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543535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구현 잘된 부분</a:t>
            </a:r>
            <a:r>
              <a:rPr lang="en-US" altLang="ko-KR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/</a:t>
            </a:r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861A93A-9E31-4A3D-B767-7E8A5D55C85F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테마 컬러 활용 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58515F0-6AE4-4219-982B-C3117750CD42}"/>
              </a:ext>
            </a:extLst>
          </p:cNvPr>
          <p:cNvSpPr txBox="1">
            <a:spLocks/>
          </p:cNvSpPr>
          <p:nvPr/>
        </p:nvSpPr>
        <p:spPr>
          <a:xfrm>
            <a:off x="882589" y="1972589"/>
            <a:ext cx="10648766" cy="2235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클라이언트가 제시한 테마 컬러가 단색이 아닌 다채로운 색상의 이미지여서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이미지 자체를 메인 메뉴의 배경으로 삽입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무지개를 메인 컨셉으로 잡아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각 메뉴의 색상을 빨강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노랑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초록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파랑으로 나눠 작업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임의로 사이트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파비콘을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무지개로 설정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승인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o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228BCE59-18AC-4602-B3E6-BCD61BD506E7}"/>
              </a:ext>
            </a:extLst>
          </p:cNvPr>
          <p:cNvSpPr/>
          <p:nvPr/>
        </p:nvSpPr>
        <p:spPr>
          <a:xfrm rot="19640402">
            <a:off x="6096000" y="4785064"/>
            <a:ext cx="852256" cy="825527"/>
          </a:xfrm>
          <a:custGeom>
            <a:avLst/>
            <a:gdLst>
              <a:gd name="connsiteX0" fmla="*/ 0 w 852256"/>
              <a:gd name="connsiteY0" fmla="*/ 412764 h 825527"/>
              <a:gd name="connsiteX1" fmla="*/ 426128 w 852256"/>
              <a:gd name="connsiteY1" fmla="*/ 0 h 825527"/>
              <a:gd name="connsiteX2" fmla="*/ 852256 w 852256"/>
              <a:gd name="connsiteY2" fmla="*/ 412764 h 825527"/>
              <a:gd name="connsiteX3" fmla="*/ 426128 w 852256"/>
              <a:gd name="connsiteY3" fmla="*/ 825528 h 825527"/>
              <a:gd name="connsiteX4" fmla="*/ 0 w 852256"/>
              <a:gd name="connsiteY4" fmla="*/ 412764 h 82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56" h="825527" fill="none" extrusionOk="0">
                <a:moveTo>
                  <a:pt x="0" y="412764"/>
                </a:moveTo>
                <a:cubicBezTo>
                  <a:pt x="-14957" y="170732"/>
                  <a:pt x="166477" y="-48194"/>
                  <a:pt x="426128" y="0"/>
                </a:cubicBezTo>
                <a:cubicBezTo>
                  <a:pt x="675756" y="17523"/>
                  <a:pt x="896102" y="215088"/>
                  <a:pt x="852256" y="412764"/>
                </a:cubicBezTo>
                <a:cubicBezTo>
                  <a:pt x="855646" y="614943"/>
                  <a:pt x="651716" y="817417"/>
                  <a:pt x="426128" y="825528"/>
                </a:cubicBezTo>
                <a:cubicBezTo>
                  <a:pt x="148729" y="849376"/>
                  <a:pt x="7572" y="661599"/>
                  <a:pt x="0" y="412764"/>
                </a:cubicBezTo>
                <a:close/>
              </a:path>
              <a:path w="852256" h="825527" stroke="0" extrusionOk="0">
                <a:moveTo>
                  <a:pt x="0" y="412764"/>
                </a:moveTo>
                <a:cubicBezTo>
                  <a:pt x="-16445" y="210912"/>
                  <a:pt x="207327" y="-14446"/>
                  <a:pt x="426128" y="0"/>
                </a:cubicBezTo>
                <a:cubicBezTo>
                  <a:pt x="698880" y="53273"/>
                  <a:pt x="881372" y="163265"/>
                  <a:pt x="852256" y="412764"/>
                </a:cubicBezTo>
                <a:cubicBezTo>
                  <a:pt x="854214" y="630926"/>
                  <a:pt x="708587" y="865976"/>
                  <a:pt x="426128" y="825528"/>
                </a:cubicBezTo>
                <a:cubicBezTo>
                  <a:pt x="186340" y="854833"/>
                  <a:pt x="-17161" y="623860"/>
                  <a:pt x="0" y="412764"/>
                </a:cubicBezTo>
                <a:close/>
              </a:path>
            </a:pathLst>
          </a:custGeom>
          <a:solidFill>
            <a:srgbClr val="FF4141"/>
          </a:solidFill>
          <a:ln>
            <a:solidFill>
              <a:srgbClr val="FF4141"/>
            </a:solidFill>
            <a:extLst>
              <a:ext uri="{C807C97D-BFC1-408E-A445-0C87EB9F89A2}">
                <ask:lineSketchStyleProps xmlns:ask="http://schemas.microsoft.com/office/drawing/2018/sketchyshapes" sd="380906851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6C7F289-83FA-46D1-9C6F-05DCED5F2674}"/>
              </a:ext>
            </a:extLst>
          </p:cNvPr>
          <p:cNvSpPr/>
          <p:nvPr/>
        </p:nvSpPr>
        <p:spPr>
          <a:xfrm rot="2383889">
            <a:off x="7303364" y="4785063"/>
            <a:ext cx="852256" cy="825527"/>
          </a:xfrm>
          <a:custGeom>
            <a:avLst/>
            <a:gdLst>
              <a:gd name="connsiteX0" fmla="*/ 0 w 852256"/>
              <a:gd name="connsiteY0" fmla="*/ 412764 h 825527"/>
              <a:gd name="connsiteX1" fmla="*/ 426128 w 852256"/>
              <a:gd name="connsiteY1" fmla="*/ 0 h 825527"/>
              <a:gd name="connsiteX2" fmla="*/ 852256 w 852256"/>
              <a:gd name="connsiteY2" fmla="*/ 412764 h 825527"/>
              <a:gd name="connsiteX3" fmla="*/ 426128 w 852256"/>
              <a:gd name="connsiteY3" fmla="*/ 825528 h 825527"/>
              <a:gd name="connsiteX4" fmla="*/ 0 w 852256"/>
              <a:gd name="connsiteY4" fmla="*/ 412764 h 82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56" h="825527" fill="none" extrusionOk="0">
                <a:moveTo>
                  <a:pt x="0" y="412764"/>
                </a:moveTo>
                <a:cubicBezTo>
                  <a:pt x="-8536" y="176772"/>
                  <a:pt x="170110" y="-40990"/>
                  <a:pt x="426128" y="0"/>
                </a:cubicBezTo>
                <a:cubicBezTo>
                  <a:pt x="686628" y="30860"/>
                  <a:pt x="876440" y="201506"/>
                  <a:pt x="852256" y="412764"/>
                </a:cubicBezTo>
                <a:cubicBezTo>
                  <a:pt x="855594" y="615336"/>
                  <a:pt x="625547" y="795661"/>
                  <a:pt x="426128" y="825528"/>
                </a:cubicBezTo>
                <a:cubicBezTo>
                  <a:pt x="187868" y="827182"/>
                  <a:pt x="11841" y="673368"/>
                  <a:pt x="0" y="412764"/>
                </a:cubicBezTo>
                <a:close/>
              </a:path>
              <a:path w="852256" h="825527" stroke="0" extrusionOk="0">
                <a:moveTo>
                  <a:pt x="0" y="412764"/>
                </a:moveTo>
                <a:cubicBezTo>
                  <a:pt x="-22820" y="221035"/>
                  <a:pt x="205204" y="-12593"/>
                  <a:pt x="426128" y="0"/>
                </a:cubicBezTo>
                <a:cubicBezTo>
                  <a:pt x="668467" y="9961"/>
                  <a:pt x="855602" y="182326"/>
                  <a:pt x="852256" y="412764"/>
                </a:cubicBezTo>
                <a:cubicBezTo>
                  <a:pt x="860174" y="601091"/>
                  <a:pt x="675797" y="837826"/>
                  <a:pt x="426128" y="825528"/>
                </a:cubicBezTo>
                <a:cubicBezTo>
                  <a:pt x="188839" y="838355"/>
                  <a:pt x="-27291" y="613904"/>
                  <a:pt x="0" y="412764"/>
                </a:cubicBezTo>
                <a:close/>
              </a:path>
            </a:pathLst>
          </a:custGeom>
          <a:solidFill>
            <a:srgbClr val="F6C414"/>
          </a:solidFill>
          <a:ln w="28575">
            <a:solidFill>
              <a:srgbClr val="F6C414"/>
            </a:solidFill>
            <a:extLst>
              <a:ext uri="{C807C97D-BFC1-408E-A445-0C87EB9F89A2}">
                <ask:lineSketchStyleProps xmlns:ask="http://schemas.microsoft.com/office/drawing/2018/sketchyshapes" sd="3809068511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37A553-8DAB-4786-AE48-8A242F9C7FA8}"/>
              </a:ext>
            </a:extLst>
          </p:cNvPr>
          <p:cNvSpPr/>
          <p:nvPr/>
        </p:nvSpPr>
        <p:spPr>
          <a:xfrm rot="7360849">
            <a:off x="8510728" y="4785062"/>
            <a:ext cx="852256" cy="825527"/>
          </a:xfrm>
          <a:custGeom>
            <a:avLst/>
            <a:gdLst>
              <a:gd name="connsiteX0" fmla="*/ 0 w 852256"/>
              <a:gd name="connsiteY0" fmla="*/ 412764 h 825527"/>
              <a:gd name="connsiteX1" fmla="*/ 426128 w 852256"/>
              <a:gd name="connsiteY1" fmla="*/ 0 h 825527"/>
              <a:gd name="connsiteX2" fmla="*/ 852256 w 852256"/>
              <a:gd name="connsiteY2" fmla="*/ 412764 h 825527"/>
              <a:gd name="connsiteX3" fmla="*/ 426128 w 852256"/>
              <a:gd name="connsiteY3" fmla="*/ 825528 h 825527"/>
              <a:gd name="connsiteX4" fmla="*/ 0 w 852256"/>
              <a:gd name="connsiteY4" fmla="*/ 412764 h 82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56" h="825527" fill="none" extrusionOk="0">
                <a:moveTo>
                  <a:pt x="0" y="412764"/>
                </a:moveTo>
                <a:cubicBezTo>
                  <a:pt x="-14957" y="170732"/>
                  <a:pt x="166477" y="-48194"/>
                  <a:pt x="426128" y="0"/>
                </a:cubicBezTo>
                <a:cubicBezTo>
                  <a:pt x="675756" y="17523"/>
                  <a:pt x="896102" y="215088"/>
                  <a:pt x="852256" y="412764"/>
                </a:cubicBezTo>
                <a:cubicBezTo>
                  <a:pt x="855646" y="614943"/>
                  <a:pt x="651716" y="817417"/>
                  <a:pt x="426128" y="825528"/>
                </a:cubicBezTo>
                <a:cubicBezTo>
                  <a:pt x="148729" y="849376"/>
                  <a:pt x="7572" y="661599"/>
                  <a:pt x="0" y="412764"/>
                </a:cubicBezTo>
                <a:close/>
              </a:path>
              <a:path w="852256" h="825527" stroke="0" extrusionOk="0">
                <a:moveTo>
                  <a:pt x="0" y="412764"/>
                </a:moveTo>
                <a:cubicBezTo>
                  <a:pt x="-16445" y="210912"/>
                  <a:pt x="207327" y="-14446"/>
                  <a:pt x="426128" y="0"/>
                </a:cubicBezTo>
                <a:cubicBezTo>
                  <a:pt x="698880" y="53273"/>
                  <a:pt x="881372" y="163265"/>
                  <a:pt x="852256" y="412764"/>
                </a:cubicBezTo>
                <a:cubicBezTo>
                  <a:pt x="854214" y="630926"/>
                  <a:pt x="708587" y="865976"/>
                  <a:pt x="426128" y="825528"/>
                </a:cubicBezTo>
                <a:cubicBezTo>
                  <a:pt x="186340" y="854833"/>
                  <a:pt x="-17161" y="623860"/>
                  <a:pt x="0" y="412764"/>
                </a:cubicBezTo>
                <a:close/>
              </a:path>
            </a:pathLst>
          </a:custGeom>
          <a:solidFill>
            <a:srgbClr val="6FD323"/>
          </a:solidFill>
          <a:ln>
            <a:solidFill>
              <a:srgbClr val="6FD323"/>
            </a:solidFill>
            <a:extLst>
              <a:ext uri="{C807C97D-BFC1-408E-A445-0C87EB9F89A2}">
                <ask:lineSketchStyleProps xmlns:ask="http://schemas.microsoft.com/office/drawing/2018/sketchyshapes" sd="380906851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4614B7-19DB-4EBC-9218-B62F60542746}"/>
              </a:ext>
            </a:extLst>
          </p:cNvPr>
          <p:cNvSpPr/>
          <p:nvPr/>
        </p:nvSpPr>
        <p:spPr>
          <a:xfrm>
            <a:off x="9718092" y="4785061"/>
            <a:ext cx="852256" cy="825527"/>
          </a:xfrm>
          <a:custGeom>
            <a:avLst/>
            <a:gdLst>
              <a:gd name="connsiteX0" fmla="*/ 0 w 852256"/>
              <a:gd name="connsiteY0" fmla="*/ 412764 h 825527"/>
              <a:gd name="connsiteX1" fmla="*/ 426128 w 852256"/>
              <a:gd name="connsiteY1" fmla="*/ 0 h 825527"/>
              <a:gd name="connsiteX2" fmla="*/ 852256 w 852256"/>
              <a:gd name="connsiteY2" fmla="*/ 412764 h 825527"/>
              <a:gd name="connsiteX3" fmla="*/ 426128 w 852256"/>
              <a:gd name="connsiteY3" fmla="*/ 825528 h 825527"/>
              <a:gd name="connsiteX4" fmla="*/ 0 w 852256"/>
              <a:gd name="connsiteY4" fmla="*/ 412764 h 82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56" h="825527" fill="none" extrusionOk="0">
                <a:moveTo>
                  <a:pt x="0" y="412764"/>
                </a:moveTo>
                <a:cubicBezTo>
                  <a:pt x="-14957" y="170732"/>
                  <a:pt x="166477" y="-48194"/>
                  <a:pt x="426128" y="0"/>
                </a:cubicBezTo>
                <a:cubicBezTo>
                  <a:pt x="675756" y="17523"/>
                  <a:pt x="896102" y="215088"/>
                  <a:pt x="852256" y="412764"/>
                </a:cubicBezTo>
                <a:cubicBezTo>
                  <a:pt x="855646" y="614943"/>
                  <a:pt x="651716" y="817417"/>
                  <a:pt x="426128" y="825528"/>
                </a:cubicBezTo>
                <a:cubicBezTo>
                  <a:pt x="148729" y="849376"/>
                  <a:pt x="7572" y="661599"/>
                  <a:pt x="0" y="412764"/>
                </a:cubicBezTo>
                <a:close/>
              </a:path>
              <a:path w="852256" h="825527" stroke="0" extrusionOk="0">
                <a:moveTo>
                  <a:pt x="0" y="412764"/>
                </a:moveTo>
                <a:cubicBezTo>
                  <a:pt x="-16445" y="210912"/>
                  <a:pt x="207327" y="-14446"/>
                  <a:pt x="426128" y="0"/>
                </a:cubicBezTo>
                <a:cubicBezTo>
                  <a:pt x="698880" y="53273"/>
                  <a:pt x="881372" y="163265"/>
                  <a:pt x="852256" y="412764"/>
                </a:cubicBezTo>
                <a:cubicBezTo>
                  <a:pt x="854214" y="630926"/>
                  <a:pt x="708587" y="865976"/>
                  <a:pt x="426128" y="825528"/>
                </a:cubicBezTo>
                <a:cubicBezTo>
                  <a:pt x="186340" y="854833"/>
                  <a:pt x="-17161" y="623860"/>
                  <a:pt x="0" y="412764"/>
                </a:cubicBezTo>
                <a:close/>
              </a:path>
            </a:pathLst>
          </a:custGeom>
          <a:solidFill>
            <a:srgbClr val="419BF0"/>
          </a:solidFill>
          <a:ln>
            <a:solidFill>
              <a:srgbClr val="419BF0"/>
            </a:solidFill>
            <a:extLst>
              <a:ext uri="{C807C97D-BFC1-408E-A445-0C87EB9F89A2}">
                <ask:lineSketchStyleProps xmlns:ask="http://schemas.microsoft.com/office/drawing/2018/sketchyshapes" sd="380906851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903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9B381B1-6FE2-4B62-8B6C-09C9E000A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543535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구현 잘된 부분</a:t>
            </a:r>
            <a:r>
              <a:rPr lang="en-US" altLang="ko-KR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/</a:t>
            </a:r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이유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861A93A-9E31-4A3D-B767-7E8A5D55C85F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2.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이미지 슬라이드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58515F0-6AE4-4219-982B-C3117750CD42}"/>
              </a:ext>
            </a:extLst>
          </p:cNvPr>
          <p:cNvSpPr txBox="1">
            <a:spLocks/>
          </p:cNvSpPr>
          <p:nvPr/>
        </p:nvSpPr>
        <p:spPr>
          <a:xfrm>
            <a:off x="882589" y="1972589"/>
            <a:ext cx="10648766" cy="1890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페이지에 임의로 이미지 슬라이드 삽입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승인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o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‘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교육과정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의 이미지를 클릭하면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모달창이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뜨면서 더 많은 이미지를 확인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=&gt;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홍보라는 사이트의 취지에 맞게 작업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925AE9-9B72-4E7C-B9A7-45C41A6AEB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5" t="3134" r="626" b="3220"/>
          <a:stretch/>
        </p:blipFill>
        <p:spPr>
          <a:xfrm>
            <a:off x="888507" y="4225771"/>
            <a:ext cx="8025414" cy="189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54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F7349A50-5B53-496C-91E3-F81B51FA9C9A}"/>
              </a:ext>
            </a:extLst>
          </p:cNvPr>
          <p:cNvSpPr txBox="1">
            <a:spLocks/>
          </p:cNvSpPr>
          <p:nvPr/>
        </p:nvSpPr>
        <p:spPr>
          <a:xfrm>
            <a:off x="660645" y="0"/>
            <a:ext cx="5435355" cy="132556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구현 못한 부분</a:t>
            </a:r>
            <a:r>
              <a:rPr lang="en-US" altLang="ko-KR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/</a:t>
            </a:r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이유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8DB32AA6-E478-413F-A3B9-053D4566B55C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‘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교육과정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&gt;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예술활동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페이지에 동영상 삽입  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7CFB06A-42FA-45FD-A62F-2CB94C89D4D2}"/>
              </a:ext>
            </a:extLst>
          </p:cNvPr>
          <p:cNvSpPr txBox="1">
            <a:spLocks/>
          </p:cNvSpPr>
          <p:nvPr/>
        </p:nvSpPr>
        <p:spPr>
          <a:xfrm>
            <a:off x="882589" y="1972589"/>
            <a:ext cx="10648766" cy="36381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요청으로 해당 페이지 마지막 사진 부분을 동영상으로 삽입하고 싶었으나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웹빌더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상의 한계로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gif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로 대체함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웹빌더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위젯으로 동영상을 업로드 하기 위해서는 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Yotube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나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Vimeo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링크를 연동해야 함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(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측에 문의 했으나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별도의 계정을 가지고 있지 않음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html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코드로 삽입하려 했으나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삽입 경로를 찾을 수 없어 불가 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측과 상의해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gif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로 파일을 변경해 삽입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929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1AD0F-995D-4162-955F-3A45C82CF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6" y="0"/>
            <a:ext cx="213582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en-US" altLang="ko-KR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Index</a:t>
            </a:r>
            <a:endParaRPr lang="ko-KR" altLang="en-US" sz="4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9A2DE4-A896-4CD8-9DF3-D47020A66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445" y="1559295"/>
            <a:ext cx="10729403" cy="4351338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담당 기관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요청 사항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 내용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구현 잘된 부분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/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이유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구현 못한 부분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/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이유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어려웠던 점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3996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194AD4C-A7DF-4EE2-82C9-FA8270D41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4" y="0"/>
            <a:ext cx="360655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어려웠던 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8E63467-F2F4-4332-8846-F53AE864423C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낮은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html, </a:t>
            </a:r>
            <a:r>
              <a:rPr lang="en-US" altLang="ko-KR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css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사용 비중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134C9DE-DF47-40C4-9EB2-AF545AAB4B38}"/>
              </a:ext>
            </a:extLst>
          </p:cNvPr>
          <p:cNvSpPr txBox="1">
            <a:spLocks/>
          </p:cNvSpPr>
          <p:nvPr/>
        </p:nvSpPr>
        <p:spPr>
          <a:xfrm>
            <a:off x="882589" y="1881211"/>
            <a:ext cx="10648766" cy="1107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백엔드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구현의 한계와 짧은 개발 기간으로 인해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웹빌더를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사용해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직접적으로 코드를 다룰 수 있는 기회는 적었다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.</a:t>
            </a: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220F8B0-2104-4ADC-8836-8FCE5A09DA9E}"/>
              </a:ext>
            </a:extLst>
          </p:cNvPr>
          <p:cNvSpPr txBox="1">
            <a:spLocks/>
          </p:cNvSpPr>
          <p:nvPr/>
        </p:nvSpPr>
        <p:spPr>
          <a:xfrm>
            <a:off x="882589" y="2989173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2.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모바일 버전 수정의 어려움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F7278818-26D0-48CC-83DC-3C84D70604CC}"/>
              </a:ext>
            </a:extLst>
          </p:cNvPr>
          <p:cNvSpPr txBox="1">
            <a:spLocks/>
          </p:cNvSpPr>
          <p:nvPr/>
        </p:nvSpPr>
        <p:spPr>
          <a:xfrm>
            <a:off x="882589" y="3711752"/>
            <a:ext cx="10648766" cy="1107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‘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아임웹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은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pc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버전을 기준으로 모바일 버전을 자동으로 만들어 주는데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일부 레이아웃이 틀어지는 부분을 수정하기에 어려움이 있었다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. </a:t>
            </a:r>
            <a:endParaRPr lang="ko-KR" altLang="en-US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8018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무기, 해파리이(가) 표시된 사진&#10;&#10;자동 생성된 설명">
            <a:extLst>
              <a:ext uri="{FF2B5EF4-FFF2-40B4-BE49-F238E27FC236}">
                <a16:creationId xmlns:a16="http://schemas.microsoft.com/office/drawing/2014/main" id="{0996D65C-4170-4597-B227-E1E5CB8DF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222594" y="3433177"/>
            <a:ext cx="5743853" cy="82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5C3396-33D8-4668-8737-A52F46E6BE3B}"/>
              </a:ext>
            </a:extLst>
          </p:cNvPr>
          <p:cNvSpPr txBox="1"/>
          <p:nvPr/>
        </p:nvSpPr>
        <p:spPr>
          <a:xfrm>
            <a:off x="4026022" y="2894117"/>
            <a:ext cx="413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ONE 모바일고딕 Title" panose="00000500000000000000" pitchFamily="2" charset="-127"/>
                <a:ea typeface="ONE 모바일고딕 Title" panose="00000500000000000000" pitchFamily="2" charset="-127"/>
              </a:rPr>
              <a:t>Thanks for your attention</a:t>
            </a:r>
            <a:endParaRPr lang="ko-KR" altLang="en-US" sz="2400" b="1" dirty="0">
              <a:latin typeface="ONE 모바일고딕 Title" panose="00000500000000000000" pitchFamily="2" charset="-127"/>
              <a:ea typeface="ONE 모바일고딕 Title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0206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397F1-B7CF-4752-BE5C-CF466F9CB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56" y="1325562"/>
            <a:ext cx="10515600" cy="497758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구로 항동 </a:t>
            </a:r>
            <a:r>
              <a:rPr lang="ko-KR" altLang="en-US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발도르프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ko-KR" altLang="en-US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킨더교육원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en-US" altLang="ko-KR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Guro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</a:t>
            </a:r>
            <a:r>
              <a:rPr lang="en-US" altLang="ko-KR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Hangdong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Waldorf Kindergarten)</a:t>
            </a:r>
          </a:p>
          <a:p>
            <a:pPr marL="0" indent="0">
              <a:buNone/>
            </a:pP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비영리 민간 사회단체 평생 교육 기관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4 ~ 7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세 혼합 교육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서울 구로구에 위치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체험을 중시하고 미술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음악과 같은 예술 활동에 중점을 둔 유치원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=&gt;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무지개색의 테마 컬러로 산뜻하고 발랄한 분위기로 작업의 컨셉을 결정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buNone/>
            </a:pP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buNone/>
            </a:pP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B8ED229-6450-41B2-905A-34EE90F94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담당기관</a:t>
            </a:r>
          </a:p>
        </p:txBody>
      </p:sp>
      <p:pic>
        <p:nvPicPr>
          <p:cNvPr id="5" name="그림 4" descr="건물, 잔디, 실외, 목재의이(가) 표시된 사진&#10;&#10;자동 생성된 설명">
            <a:extLst>
              <a:ext uri="{FF2B5EF4-FFF2-40B4-BE49-F238E27FC236}">
                <a16:creationId xmlns:a16="http://schemas.microsoft.com/office/drawing/2014/main" id="{440512A5-5682-418B-BD76-D45E94F54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2" b="22568"/>
          <a:stretch/>
        </p:blipFill>
        <p:spPr>
          <a:xfrm>
            <a:off x="7555766" y="1751678"/>
            <a:ext cx="4228730" cy="23786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6353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81D75C-0C44-453B-875B-DAF609474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589" y="1396587"/>
            <a:ext cx="10648766" cy="125783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500" dirty="0">
                <a:solidFill>
                  <a:srgbClr val="FF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홍보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홈페이지가 목적이므로 기관 소개가 주가 되어 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소개 홈페이지로서의 기능에 충실함을 요청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F2C70A47-3BB0-4751-904A-37494E6B9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421319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요청 사항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153A8F43-2478-4C37-A0A7-1F4098570853}"/>
              </a:ext>
            </a:extLst>
          </p:cNvPr>
          <p:cNvSpPr txBox="1">
            <a:spLocks/>
          </p:cNvSpPr>
          <p:nvPr/>
        </p:nvSpPr>
        <p:spPr>
          <a:xfrm>
            <a:off x="882589" y="3284738"/>
            <a:ext cx="10648766" cy="3051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&lt;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참고 페이지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ko-KR" altLang="en-US" sz="25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안양발도르프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학교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fr-FR" altLang="ko-KR" sz="2500" b="0" i="0" u="sng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  <a:hlinkClick r:id="rId2"/>
              </a:rPr>
              <a:t>awschool.co.kr</a:t>
            </a:r>
            <a:r>
              <a:rPr lang="fr-FR" altLang="ko-KR" sz="2500" b="0" i="0" u="sng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  <a:endParaRPr lang="en-US" altLang="ko-KR" sz="2500" b="0" i="0" u="sng" strike="noStrike" dirty="0">
              <a:solidFill>
                <a:srgbClr val="000000"/>
              </a:solidFill>
              <a:effectLst/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500" dirty="0" err="1">
                <a:solidFill>
                  <a:srgbClr val="00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부산발도르프</a:t>
            </a:r>
            <a:r>
              <a:rPr lang="ko-KR" altLang="en-US" sz="2500" dirty="0">
                <a:solidFill>
                  <a:srgbClr val="00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학교 </a:t>
            </a:r>
            <a:r>
              <a:rPr lang="en-US" altLang="ko-KR" sz="2500" dirty="0">
                <a:solidFill>
                  <a:srgbClr val="00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fr-FR" altLang="ko-KR" sz="2500" b="0" i="0" u="sng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  <a:hlinkClick r:id="rId3"/>
              </a:rPr>
              <a:t>busanwaldorf.com</a:t>
            </a:r>
            <a:r>
              <a:rPr lang="fr-FR" altLang="ko-KR" sz="2500" b="0" i="0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fr-FR" altLang="ko-KR" sz="2500" b="0" i="0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Olympia Waldorf School (</a:t>
            </a:r>
            <a:r>
              <a:rPr lang="fr-FR" altLang="ko-KR" sz="2500" b="0" i="0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  <a:hlinkClick r:id="rId4"/>
              </a:rPr>
              <a:t>http://www.olympiawaldorf.org/</a:t>
            </a:r>
            <a:r>
              <a:rPr lang="fr-FR" altLang="ko-KR" sz="2500" b="0" i="0" strike="noStrike" dirty="0">
                <a:solidFill>
                  <a:srgbClr val="000000"/>
                </a:solidFill>
                <a:effectLst/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  <a:endParaRPr lang="fr-FR" altLang="ko-KR" sz="2500" b="0" i="0" u="sng" strike="noStrike" dirty="0">
              <a:solidFill>
                <a:srgbClr val="000000"/>
              </a:solidFill>
              <a:effectLst/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5552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2C70A47-3BB0-4751-904A-37494E6B9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421319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요청 사항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D373361-EB10-4BE8-AEF7-D1C2C7E9E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589" y="1158632"/>
            <a:ext cx="10648766" cy="67190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페이지 레이아웃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상단 영역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048966A-5BE4-45D0-B2EA-B62A3B91B287}"/>
              </a:ext>
            </a:extLst>
          </p:cNvPr>
          <p:cNvGrpSpPr/>
          <p:nvPr/>
        </p:nvGrpSpPr>
        <p:grpSpPr>
          <a:xfrm>
            <a:off x="960539" y="1768633"/>
            <a:ext cx="11036152" cy="4963478"/>
            <a:chOff x="960539" y="1768633"/>
            <a:chExt cx="11036152" cy="496347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265E395-4BF7-4EC4-AFC5-EFECCB6BE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539" y="1768633"/>
              <a:ext cx="3689411" cy="4963478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31B78A3-AC42-4D47-AC4F-9F24447DAF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06" b="3890"/>
            <a:stretch/>
          </p:blipFill>
          <p:spPr>
            <a:xfrm>
              <a:off x="5433134" y="4590294"/>
              <a:ext cx="6356412" cy="1525695"/>
            </a:xfrm>
            <a:prstGeom prst="rect">
              <a:avLst/>
            </a:prstGeom>
          </p:spPr>
        </p:pic>
        <p:sp>
          <p:nvSpPr>
            <p:cNvPr id="11" name="내용 개체 틀 2">
              <a:extLst>
                <a:ext uri="{FF2B5EF4-FFF2-40B4-BE49-F238E27FC236}">
                  <a16:creationId xmlns:a16="http://schemas.microsoft.com/office/drawing/2014/main" id="{DE770FFA-AF52-4AD9-87B4-93204E38EBC2}"/>
                </a:ext>
              </a:extLst>
            </p:cNvPr>
            <p:cNvSpPr txBox="1">
              <a:spLocks/>
            </p:cNvSpPr>
            <p:nvPr/>
          </p:nvSpPr>
          <p:spPr>
            <a:xfrm>
              <a:off x="5433134" y="2944565"/>
              <a:ext cx="6563557" cy="132711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메뉴 구성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– </a:t>
              </a:r>
            </a:p>
            <a:p>
              <a:pPr>
                <a:lnSpc>
                  <a:spcPct val="100000"/>
                </a:lnSpc>
                <a:buFontTx/>
                <a:buChar char="-"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메인 메뉴에 마우스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hover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시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,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서브 메뉴 드롭다운 형식    으로 제작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</a:t>
              </a:r>
            </a:p>
            <a:p>
              <a:pPr>
                <a:lnSpc>
                  <a:spcPct val="100000"/>
                </a:lnSpc>
                <a:buFontTx/>
                <a:buChar char="-"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상단 고정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1FD5610E-3098-4A46-9C31-5A038195BAB3}"/>
                </a:ext>
              </a:extLst>
            </p:cNvPr>
            <p:cNvSpPr/>
            <p:nvPr/>
          </p:nvSpPr>
          <p:spPr>
            <a:xfrm>
              <a:off x="2095130" y="2297408"/>
              <a:ext cx="1349406" cy="37477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8954285C-1167-414B-B8C8-2A97D644C22B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 flipV="1">
              <a:off x="3444536" y="2297408"/>
              <a:ext cx="1509204" cy="18738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F3091E1-9B64-46D0-AE93-33A5A9E0EABD}"/>
                </a:ext>
              </a:extLst>
            </p:cNvPr>
            <p:cNvSpPr txBox="1"/>
            <p:nvPr/>
          </p:nvSpPr>
          <p:spPr>
            <a:xfrm>
              <a:off x="5028362" y="2097352"/>
              <a:ext cx="678262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지정된 로고가 없어 텍스트로 삽입 요청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, </a:t>
              </a:r>
            </a:p>
            <a:p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메인 로고 좌측으로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‘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한국 </a:t>
              </a:r>
              <a:r>
                <a:rPr lang="ko-KR" altLang="en-US" sz="2000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발도르프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교육 연대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’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로고 삽입 요청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DAA09C6-87FC-46A5-A743-41F0A836506D}"/>
                </a:ext>
              </a:extLst>
            </p:cNvPr>
            <p:cNvSpPr/>
            <p:nvPr/>
          </p:nvSpPr>
          <p:spPr>
            <a:xfrm>
              <a:off x="1198558" y="2783393"/>
              <a:ext cx="3169262" cy="25904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5D0C5283-DC20-4C18-970B-920F992CB0B7}"/>
                </a:ext>
              </a:extLst>
            </p:cNvPr>
            <p:cNvCxnSpPr>
              <a:cxnSpLocks/>
            </p:cNvCxnSpPr>
            <p:nvPr/>
          </p:nvCxnSpPr>
          <p:spPr>
            <a:xfrm>
              <a:off x="4367820" y="2908752"/>
              <a:ext cx="1065314" cy="28471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1157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2C70A47-3BB0-4751-904A-37494E6B9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421319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요청 사항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D373361-EB10-4BE8-AEF7-D1C2C7E9E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589" y="1158632"/>
            <a:ext cx="10648766" cy="67190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메인 페이지 레이아웃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중간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&amp;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하단 영역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56B13C0-B813-424D-A66F-506DD7608653}"/>
              </a:ext>
            </a:extLst>
          </p:cNvPr>
          <p:cNvGrpSpPr/>
          <p:nvPr/>
        </p:nvGrpSpPr>
        <p:grpSpPr>
          <a:xfrm>
            <a:off x="960539" y="1768633"/>
            <a:ext cx="11102462" cy="4963478"/>
            <a:chOff x="960539" y="1768633"/>
            <a:chExt cx="11102462" cy="496347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265E395-4BF7-4EC4-AFC5-EFECCB6BE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539" y="1768633"/>
              <a:ext cx="3689411" cy="4963478"/>
            </a:xfrm>
            <a:prstGeom prst="rect">
              <a:avLst/>
            </a:prstGeom>
          </p:spPr>
        </p:pic>
        <p:sp>
          <p:nvSpPr>
            <p:cNvPr id="11" name="내용 개체 틀 2">
              <a:extLst>
                <a:ext uri="{FF2B5EF4-FFF2-40B4-BE49-F238E27FC236}">
                  <a16:creationId xmlns:a16="http://schemas.microsoft.com/office/drawing/2014/main" id="{DE770FFA-AF52-4AD9-87B4-93204E38EBC2}"/>
                </a:ext>
              </a:extLst>
            </p:cNvPr>
            <p:cNvSpPr txBox="1">
              <a:spLocks/>
            </p:cNvSpPr>
            <p:nvPr/>
          </p:nvSpPr>
          <p:spPr>
            <a:xfrm>
              <a:off x="5309648" y="2723225"/>
              <a:ext cx="6654489" cy="141154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메인 페이지 이미지 자동 슬라이드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-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문구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-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이미지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2~3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컷에서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5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장 내외로 요청사항 변경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DAA09C6-87FC-46A5-A743-41F0A836506D}"/>
                </a:ext>
              </a:extLst>
            </p:cNvPr>
            <p:cNvSpPr/>
            <p:nvPr/>
          </p:nvSpPr>
          <p:spPr>
            <a:xfrm>
              <a:off x="1207363" y="3051109"/>
              <a:ext cx="3144510" cy="183161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5D0C5283-DC20-4C18-970B-920F992CB0B7}"/>
                </a:ext>
              </a:extLst>
            </p:cNvPr>
            <p:cNvCxnSpPr>
              <a:cxnSpLocks/>
            </p:cNvCxnSpPr>
            <p:nvPr/>
          </p:nvCxnSpPr>
          <p:spPr>
            <a:xfrm>
              <a:off x="4376083" y="3429000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43FAC08-2370-4894-8C64-E6CF3C6306FC}"/>
                </a:ext>
              </a:extLst>
            </p:cNvPr>
            <p:cNvSpPr/>
            <p:nvPr/>
          </p:nvSpPr>
          <p:spPr>
            <a:xfrm>
              <a:off x="1232989" y="4934654"/>
              <a:ext cx="3118884" cy="120414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8AEC955F-DCC2-40B6-A7E1-511FC6C19139}"/>
                </a:ext>
              </a:extLst>
            </p:cNvPr>
            <p:cNvCxnSpPr>
              <a:cxnSpLocks/>
            </p:cNvCxnSpPr>
            <p:nvPr/>
          </p:nvCxnSpPr>
          <p:spPr>
            <a:xfrm>
              <a:off x="4351873" y="5327376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내용 개체 틀 2">
              <a:extLst>
                <a:ext uri="{FF2B5EF4-FFF2-40B4-BE49-F238E27FC236}">
                  <a16:creationId xmlns:a16="http://schemas.microsoft.com/office/drawing/2014/main" id="{650CE1E5-0070-46AB-9A9B-0ED8CF97486C}"/>
                </a:ext>
              </a:extLst>
            </p:cNvPr>
            <p:cNvSpPr txBox="1">
              <a:spLocks/>
            </p:cNvSpPr>
            <p:nvPr/>
          </p:nvSpPr>
          <p:spPr>
            <a:xfrm>
              <a:off x="5408512" y="6232382"/>
              <a:ext cx="6654489" cy="40104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Footer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영역에 기관 주소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/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연락처 삽입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,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고정 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56A8AC3-208D-40E9-A0AF-5FC3E99EAA7E}"/>
                </a:ext>
              </a:extLst>
            </p:cNvPr>
            <p:cNvSpPr/>
            <p:nvPr/>
          </p:nvSpPr>
          <p:spPr>
            <a:xfrm>
              <a:off x="1207363" y="6248843"/>
              <a:ext cx="3144510" cy="40053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2300A1B6-9B75-4E03-A5FF-39C2EF3E56F1}"/>
                </a:ext>
              </a:extLst>
            </p:cNvPr>
            <p:cNvCxnSpPr>
              <a:cxnSpLocks/>
            </p:cNvCxnSpPr>
            <p:nvPr/>
          </p:nvCxnSpPr>
          <p:spPr>
            <a:xfrm>
              <a:off x="4351873" y="6432906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08879669-35DC-4F4D-B24C-47CBB55F5E89}"/>
                </a:ext>
              </a:extLst>
            </p:cNvPr>
            <p:cNvSpPr txBox="1">
              <a:spLocks/>
            </p:cNvSpPr>
            <p:nvPr/>
          </p:nvSpPr>
          <p:spPr>
            <a:xfrm>
              <a:off x="5309648" y="4844546"/>
              <a:ext cx="6654489" cy="86841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공지사항 글 올림 시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,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자동 업데이트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- ‘</a:t>
              </a:r>
              <a:r>
                <a:rPr lang="ko-KR" altLang="en-US" sz="2000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킨더소식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&gt;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알려드립니다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’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와 게시판 연동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92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2C70A47-3BB0-4751-904A-37494E6B9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4213195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기관 요청 사항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6A6743AD-4182-4CC9-8E63-6391CFA73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589" y="1158632"/>
            <a:ext cx="10648766" cy="67190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2.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서브 페이지 레이아웃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60AE6A2-D1EB-4A5D-A042-57FF1993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13" y="1732887"/>
            <a:ext cx="3639058" cy="5023020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A2580EB5-3B6E-4292-A68E-9DCE099CAA6B}"/>
              </a:ext>
            </a:extLst>
          </p:cNvPr>
          <p:cNvGrpSpPr/>
          <p:nvPr/>
        </p:nvGrpSpPr>
        <p:grpSpPr>
          <a:xfrm>
            <a:off x="1194987" y="2054071"/>
            <a:ext cx="10857928" cy="4310539"/>
            <a:chOff x="1194987" y="2054071"/>
            <a:chExt cx="10857928" cy="431053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64D8352-AFA2-430E-B008-E652CCBCD764}"/>
                </a:ext>
              </a:extLst>
            </p:cNvPr>
            <p:cNvSpPr/>
            <p:nvPr/>
          </p:nvSpPr>
          <p:spPr>
            <a:xfrm>
              <a:off x="1194987" y="2300202"/>
              <a:ext cx="3144510" cy="68897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A0A6E4DB-8537-4AEA-9E94-FC0288094A50}"/>
                </a:ext>
              </a:extLst>
            </p:cNvPr>
            <p:cNvCxnSpPr>
              <a:cxnSpLocks/>
            </p:cNvCxnSpPr>
            <p:nvPr/>
          </p:nvCxnSpPr>
          <p:spPr>
            <a:xfrm>
              <a:off x="4339497" y="2505722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내용 개체 틀 2">
              <a:extLst>
                <a:ext uri="{FF2B5EF4-FFF2-40B4-BE49-F238E27FC236}">
                  <a16:creationId xmlns:a16="http://schemas.microsoft.com/office/drawing/2014/main" id="{B3DB7599-98DE-4D75-8CBB-3E5309604894}"/>
                </a:ext>
              </a:extLst>
            </p:cNvPr>
            <p:cNvSpPr txBox="1">
              <a:spLocks/>
            </p:cNvSpPr>
            <p:nvPr/>
          </p:nvSpPr>
          <p:spPr>
            <a:xfrm>
              <a:off x="5317724" y="2054071"/>
              <a:ext cx="6735191" cy="90330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메인 페이지 상단영역과 동일하게 모든 페이지에 고정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>
                <a:lnSpc>
                  <a:spcPct val="100000"/>
                </a:lnSpc>
                <a:buFontTx/>
                <a:buChar char="-"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메인 메뉴 </a:t>
              </a:r>
              <a:r>
                <a:rPr lang="ko-KR" altLang="en-US" sz="2000" dirty="0" err="1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활설화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시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,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흰색에서 검은색으로 글자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color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변경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23EB489-3A15-4B7D-A633-7E064A8EC7A6}"/>
                </a:ext>
              </a:extLst>
            </p:cNvPr>
            <p:cNvSpPr/>
            <p:nvPr/>
          </p:nvSpPr>
          <p:spPr>
            <a:xfrm>
              <a:off x="1194987" y="3052012"/>
              <a:ext cx="3144510" cy="61234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00AD46A0-B09E-42F0-BDB4-6F2A28C5730B}"/>
                </a:ext>
              </a:extLst>
            </p:cNvPr>
            <p:cNvCxnSpPr>
              <a:cxnSpLocks/>
            </p:cNvCxnSpPr>
            <p:nvPr/>
          </p:nvCxnSpPr>
          <p:spPr>
            <a:xfrm>
              <a:off x="4339497" y="3429000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내용 개체 틀 2">
              <a:extLst>
                <a:ext uri="{FF2B5EF4-FFF2-40B4-BE49-F238E27FC236}">
                  <a16:creationId xmlns:a16="http://schemas.microsoft.com/office/drawing/2014/main" id="{DC59DA93-A828-4CB6-A9CD-FB91854CE343}"/>
                </a:ext>
              </a:extLst>
            </p:cNvPr>
            <p:cNvSpPr txBox="1">
              <a:spLocks/>
            </p:cNvSpPr>
            <p:nvPr/>
          </p:nvSpPr>
          <p:spPr>
            <a:xfrm>
              <a:off x="5317724" y="3203175"/>
              <a:ext cx="6654489" cy="45164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각 페이지 마다 다른 배너 이미지와 문구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AD192F8-00C4-43EE-9B5E-B3702097C943}"/>
                </a:ext>
              </a:extLst>
            </p:cNvPr>
            <p:cNvSpPr/>
            <p:nvPr/>
          </p:nvSpPr>
          <p:spPr>
            <a:xfrm>
              <a:off x="1203865" y="3710117"/>
              <a:ext cx="909020" cy="263741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5C96458-F5C6-4326-BB84-552D4C86B79A}"/>
                </a:ext>
              </a:extLst>
            </p:cNvPr>
            <p:cNvSpPr/>
            <p:nvPr/>
          </p:nvSpPr>
          <p:spPr>
            <a:xfrm>
              <a:off x="2178009" y="3727193"/>
              <a:ext cx="2161488" cy="263741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FD760CF-1194-4356-8B5B-4D7B704D2008}"/>
                </a:ext>
              </a:extLst>
            </p:cNvPr>
            <p:cNvSpPr txBox="1"/>
            <p:nvPr/>
          </p:nvSpPr>
          <p:spPr>
            <a:xfrm>
              <a:off x="1469803" y="4840799"/>
              <a:ext cx="377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1</a:t>
              </a:r>
              <a:endParaRPr lang="ko-KR" altLang="en-US" dirty="0">
                <a:solidFill>
                  <a:srgbClr val="FF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E6A3D5-364E-4678-AE2D-33C286DD25C6}"/>
                </a:ext>
              </a:extLst>
            </p:cNvPr>
            <p:cNvSpPr txBox="1"/>
            <p:nvPr/>
          </p:nvSpPr>
          <p:spPr>
            <a:xfrm>
              <a:off x="3070181" y="4840799"/>
              <a:ext cx="377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2</a:t>
              </a:r>
              <a:endParaRPr lang="ko-KR" altLang="en-US" dirty="0">
                <a:solidFill>
                  <a:srgbClr val="FF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69F144F5-2C8E-4816-B63D-4C496175CC4E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>
              <a:off x="4339497" y="5045902"/>
              <a:ext cx="89926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내용 개체 틀 2">
              <a:extLst>
                <a:ext uri="{FF2B5EF4-FFF2-40B4-BE49-F238E27FC236}">
                  <a16:creationId xmlns:a16="http://schemas.microsoft.com/office/drawing/2014/main" id="{99283D6E-C370-43DE-9518-9BE048D1576E}"/>
                </a:ext>
              </a:extLst>
            </p:cNvPr>
            <p:cNvSpPr txBox="1">
              <a:spLocks/>
            </p:cNvSpPr>
            <p:nvPr/>
          </p:nvSpPr>
          <p:spPr>
            <a:xfrm>
              <a:off x="5317723" y="4040076"/>
              <a:ext cx="6654489" cy="217144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1.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좌측 서브메뉴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>
                <a:lnSpc>
                  <a:spcPct val="100000"/>
                </a:lnSpc>
                <a:buFontTx/>
                <a:buChar char="-"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상단에 아이콘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or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 이미지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/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문구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>
                <a:lnSpc>
                  <a:spcPct val="100000"/>
                </a:lnSpc>
                <a:buFontTx/>
                <a:buChar char="-"/>
              </a:pP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아래쪽으로 서브 메뉴 나열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2.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우측 컨텐츠 영역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-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이미지 </a:t>
              </a:r>
              <a:r>
                <a:rPr lang="en-US" altLang="ko-KR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&amp; </a:t>
              </a:r>
              <a:r>
                <a:rPr lang="ko-KR" altLang="en-US" sz="2000" dirty="0">
                  <a:latin typeface="ONE 모바일고딕 Title OTF" panose="00000500000000000000" pitchFamily="50" charset="-127"/>
                  <a:ea typeface="ONE 모바일고딕 Title OTF" panose="00000500000000000000" pitchFamily="50" charset="-127"/>
                </a:rPr>
                <a:t>텍스트 삽입</a:t>
              </a:r>
              <a:endPara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34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1069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7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1. </a:t>
            </a:r>
            <a:r>
              <a:rPr lang="ko-KR" altLang="en-US" sz="27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웹빌더</a:t>
            </a:r>
            <a:r>
              <a:rPr lang="ko-KR" altLang="en-US" sz="27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선정</a:t>
            </a:r>
            <a:endParaRPr lang="en-US" altLang="ko-KR" sz="27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선정 기준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: html, 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css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코드 작성 가능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모바일 버전 레이아웃 자동 제작  </a:t>
            </a:r>
            <a:endParaRPr lang="en-US" altLang="ko-KR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ko-KR" altLang="en-US" sz="25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436CB9C-ACFE-4652-9E5F-0FF377512376}"/>
              </a:ext>
            </a:extLst>
          </p:cNvPr>
          <p:cNvSpPr txBox="1">
            <a:spLocks/>
          </p:cNvSpPr>
          <p:nvPr/>
        </p:nvSpPr>
        <p:spPr>
          <a:xfrm>
            <a:off x="882588" y="2244497"/>
            <a:ext cx="10648765" cy="4289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1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차 선정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크리에이터 링크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  <a:hlinkClick r:id="rId2"/>
              </a:rPr>
              <a:t>https://creatorlink.net/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무료 계정으로 시범 제작 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  -&gt;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한계가 있었지만 다양한 템플릿이 많고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html, 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css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코드를 어느 정도 사용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참고 사이트인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‘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안양발도르프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 학교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’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와 유사하게 제작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클라이언트 요청사항인 좌측 서브메뉴 구현 </a:t>
            </a:r>
            <a:r>
              <a:rPr lang="ko-KR" altLang="en-US" sz="2000" dirty="0">
                <a:solidFill>
                  <a:srgbClr val="FF0000"/>
                </a:solidFill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불가능</a:t>
            </a:r>
            <a:endParaRPr lang="en-US" altLang="ko-KR" sz="2000" dirty="0">
              <a:solidFill>
                <a:srgbClr val="FF0000"/>
              </a:solidFill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2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차 선정 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- </a:t>
            </a:r>
            <a:r>
              <a:rPr lang="ko-KR" altLang="en-US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아임웹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(</a:t>
            </a:r>
            <a:r>
              <a:rPr lang="fr-FR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  <a:hlinkClick r:id="rId3"/>
              </a:rPr>
              <a:t>https://imweb.me/</a:t>
            </a:r>
            <a:r>
              <a:rPr lang="fr-FR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)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html, </a:t>
            </a:r>
            <a:r>
              <a:rPr lang="en-US" altLang="ko-KR" sz="2000" dirty="0" err="1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css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코드 사용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좌측 서브메뉴 구현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모바일 버전 자동 제작</a:t>
            </a:r>
            <a:r>
              <a:rPr lang="en-US" altLang="ko-KR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, </a:t>
            </a:r>
            <a:r>
              <a:rPr lang="ko-KR" altLang="en-US" sz="2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수정 가능</a:t>
            </a:r>
            <a:endParaRPr lang="en-US" altLang="ko-KR" sz="2000" dirty="0">
              <a:latin typeface="ONE 모바일고딕 Title OTF" panose="00000500000000000000" pitchFamily="50" charset="-127"/>
              <a:ea typeface="ONE 모바일고딕 Title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495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E986C0-0600-416C-A1DF-A7B731F9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45" y="0"/>
            <a:ext cx="2757258" cy="1325563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ko-KR" altLang="en-US" sz="40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작업내용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A02984-E8EF-4424-B4C9-41CEAB416AE2}"/>
              </a:ext>
            </a:extLst>
          </p:cNvPr>
          <p:cNvSpPr txBox="1">
            <a:spLocks/>
          </p:cNvSpPr>
          <p:nvPr/>
        </p:nvSpPr>
        <p:spPr>
          <a:xfrm>
            <a:off x="882589" y="1158632"/>
            <a:ext cx="10648766" cy="67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2.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기획서 기반 </a:t>
            </a:r>
            <a:r>
              <a:rPr lang="en-US" altLang="ko-KR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Story Board </a:t>
            </a:r>
            <a:r>
              <a:rPr lang="ko-KR" altLang="en-US" sz="2500" dirty="0">
                <a:latin typeface="ONE 모바일고딕 Title OTF" panose="00000500000000000000" pitchFamily="50" charset="-127"/>
                <a:ea typeface="ONE 모바일고딕 Title OTF" panose="00000500000000000000" pitchFamily="50" charset="-127"/>
              </a:rPr>
              <a:t>작성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18748E-4029-464F-A7B1-E78AF9A82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83" y="1830541"/>
            <a:ext cx="5652117" cy="41174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577AE22-00FB-436A-A949-6ED25CF73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4"/>
          <a:stretch/>
        </p:blipFill>
        <p:spPr>
          <a:xfrm>
            <a:off x="6096000" y="1908701"/>
            <a:ext cx="5586446" cy="403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51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Microsoft Office PowerPoint</Application>
  <PresentationFormat>와이드스크린</PresentationFormat>
  <Paragraphs>131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ONE 모바일고딕 Title</vt:lpstr>
      <vt:lpstr>ONE 모바일고딕 Title OTF</vt:lpstr>
      <vt:lpstr>맑은 고딕</vt:lpstr>
      <vt:lpstr>Arial</vt:lpstr>
      <vt:lpstr>Symbol</vt:lpstr>
      <vt:lpstr>Office 테마</vt:lpstr>
      <vt:lpstr>PowerPoint 프레젠테이션</vt:lpstr>
      <vt:lpstr>Index</vt:lpstr>
      <vt:lpstr>담당기관</vt:lpstr>
      <vt:lpstr>기관 요청 사항</vt:lpstr>
      <vt:lpstr>기관 요청 사항</vt:lpstr>
      <vt:lpstr>기관 요청 사항</vt:lpstr>
      <vt:lpstr>기관 요청 사항</vt:lpstr>
      <vt:lpstr>작업내용</vt:lpstr>
      <vt:lpstr>작업내용</vt:lpstr>
      <vt:lpstr>작업내용</vt:lpstr>
      <vt:lpstr>작업내용</vt:lpstr>
      <vt:lpstr>작업내용</vt:lpstr>
      <vt:lpstr>작업내용</vt:lpstr>
      <vt:lpstr>작업내용</vt:lpstr>
      <vt:lpstr>작업내용</vt:lpstr>
      <vt:lpstr>작업내용</vt:lpstr>
      <vt:lpstr>구현 잘된 부분/이유</vt:lpstr>
      <vt:lpstr>구현 잘된 부분/이유</vt:lpstr>
      <vt:lpstr>PowerPoint 프레젠테이션</vt:lpstr>
      <vt:lpstr>어려웠던 점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지윤</dc:creator>
  <cp:lastModifiedBy>정 지윤</cp:lastModifiedBy>
  <cp:revision>65</cp:revision>
  <dcterms:created xsi:type="dcterms:W3CDTF">2021-09-24T05:39:23Z</dcterms:created>
  <dcterms:modified xsi:type="dcterms:W3CDTF">2021-09-29T00:55:57Z</dcterms:modified>
</cp:coreProperties>
</file>

<file path=docProps/thumbnail.jpeg>
</file>